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5"/>
  </p:notesMasterIdLst>
  <p:sldIdLst>
    <p:sldId id="1825" r:id="rId3"/>
    <p:sldId id="1908" r:id="rId4"/>
    <p:sldId id="1909" r:id="rId5"/>
    <p:sldId id="1922" r:id="rId6"/>
    <p:sldId id="1915" r:id="rId7"/>
    <p:sldId id="1916" r:id="rId8"/>
    <p:sldId id="1917" r:id="rId9"/>
    <p:sldId id="1911" r:id="rId10"/>
    <p:sldId id="1851" r:id="rId11"/>
    <p:sldId id="1919" r:id="rId12"/>
    <p:sldId id="1920" r:id="rId13"/>
    <p:sldId id="1921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02" autoAdjust="0"/>
  </p:normalViewPr>
  <p:slideViewPr>
    <p:cSldViewPr snapToGrid="0">
      <p:cViewPr varScale="1">
        <p:scale>
          <a:sx n="93" d="100"/>
          <a:sy n="93" d="100"/>
        </p:scale>
        <p:origin x="19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EF097-0888-4365-95D5-49F73A71AD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C012-AA79-4A27-B4F8-DAB37C8FF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8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11213" y="860425"/>
            <a:ext cx="5726112" cy="42941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4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8FAF3B-00D6-4129-985A-2FDF432B8F52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04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77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上位机的</a:t>
            </a:r>
            <a:r>
              <a:rPr lang="en-US" altLang="zh-CN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主要有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早期故障报警、故障诊断、故障评估以及寿命预测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四大功能，通过接收下位机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实时传输的信号</a:t>
            </a:r>
            <a:r>
              <a:rPr lang="zh-CN" altLang="en-US" sz="1200" b="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内嵌的相关算法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进行相关判定，来判定下位机的实时状态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84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上位机的</a:t>
            </a:r>
            <a:r>
              <a:rPr lang="en-US" altLang="zh-CN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主要有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早期故障报警、故障诊断、故障评估以及寿命预测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四大功能，通过接收下位机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实时传输的信号</a:t>
            </a:r>
            <a:r>
              <a:rPr lang="zh-CN" altLang="en-US" sz="1200" b="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内嵌的相关算法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进行相关判定，来判定下位机的实时状态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07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上位机的</a:t>
            </a:r>
            <a:r>
              <a:rPr lang="en-US" altLang="zh-CN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主要有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早期故障报警、故障诊断、故障评估以及寿命预测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四大功能，通过接收下位机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实时传输的信号</a:t>
            </a:r>
            <a:r>
              <a:rPr lang="zh-CN" altLang="en-US" sz="1200" b="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</a:t>
            </a:r>
            <a:r>
              <a:rPr lang="zh-CN" altLang="en-US" sz="12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内嵌的相关算法</a:t>
            </a:r>
            <a:r>
              <a:rPr lang="zh-CN" altLang="en-US" sz="12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进行相关判定，来判定下位机的实时状态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33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9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lc="http://schemas.openxmlformats.org/drawingml/2006/lockedCanvas" xmlns="" xmlns:wpsdc="http://www.wps.cn/officeDocument/2017/drawingmlCustomData" val="200" checksum="1740828767"/>
                </a:ext>
              </a:extLst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机械部分由自由转动的双转子组成，双机匣独立运动，用于施加故障；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lc="http://schemas.openxmlformats.org/drawingml/2006/lockedCanvas" xmlns="" xmlns:wpsdc="http://www.wps.cn/officeDocument/2017/drawingmlCustomData" val="200" checksum="1740828767"/>
                </a:ext>
              </a:extLst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硬件部分能够显示实时转速，运行状态实现转子运动和数据处理、制停功能；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lc="http://schemas.openxmlformats.org/drawingml/2006/lockedCanvas" xmlns="" xmlns:wpsdc="http://www.wps.cn/officeDocument/2017/drawingmlCustomData" val="200" checksum="1740828767"/>
                </a:ext>
              </a:extLst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配套软件具有设备管理、数据分析和故障演示及制停功能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基于小型双转子模拟实验台可以对</a:t>
            </a:r>
            <a:r>
              <a:rPr lang="zh-CN" altLang="en-US" sz="1200" b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三种信号进行采集</a:t>
            </a:r>
            <a:endParaRPr lang="en-US" altLang="zh-CN" sz="1200" b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endParaRPr lang="en-US" altLang="zh-CN" sz="1200" b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霍尔编码器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测转速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ADC+</a:t>
            </a:r>
            <a:r>
              <a:rPr lang="zh-CN" altLang="en-US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欧姆定律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测电流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加速度传感器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测振动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BDB27-A8D1-42A8-80E3-8BCB117746FC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6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软件主要分为</a:t>
            </a:r>
            <a:r>
              <a:rPr lang="en-US" altLang="zh-CN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个模块，分别是设备管理，设备监控，数据分析，故障制停，</a:t>
            </a:r>
            <a:r>
              <a:rPr lang="en-US" altLang="zh-CN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PHM</a:t>
            </a:r>
            <a:r>
              <a:rPr lang="zh-CN" altLang="en-US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，以及算法验证</a:t>
            </a:r>
            <a:r>
              <a:rPr lang="en-US" altLang="zh-CN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200" b="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BDB27-A8D1-42A8-80E3-8BCB117746FC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7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设备管理模块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是上位机与下位机进行连接的基础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将上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位机与</a:t>
            </a:r>
            <a:r>
              <a:rPr lang="zh-CN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下位机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进行连接，负责与下位机进行联动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上位机分析和显示振动加速度的波形变化；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57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设备监控模块主要有数据采集及控制以及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数据在线分析两个部分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数据采集及控制：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采集三类信号（转速、电流、加速度）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①采集两电机的转速数据；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②采集两通道振动加速度数据；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③两通道振动加速度信号波形实时显示；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④对电机目标转速进行标定；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⑤控制转子正反转；</a:t>
            </a:r>
            <a:endParaRPr lang="en-US" altLang="zh-CN" sz="1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⑥实时监测设备状态（正常</a:t>
            </a:r>
            <a:r>
              <a:rPr lang="en-US" altLang="zh-CN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故障）。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数据在线分析：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分析计算多类参数，并实时显示波形变化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①峰值、峰峰值；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②均值、平均幅值、方根幅值、有效值；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③峭度、偏度、裕度、脉冲指标；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④时频域分析；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⑤包络谱、功率谱；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⑥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转子状态实时显示。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5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数据分析模块主要用于</a:t>
            </a:r>
            <a:r>
              <a:rPr lang="zh-CN" altLang="en-US" sz="18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数据的离线分析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左侧为数据储存记录，选择数据进行分析。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分析功能为时域分析，频谱分析，包络谱提取，功率谱分析。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可以根据需要实现数据导出和坐标轴设置。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2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故障制停模块的主要作用是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根据需要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设置不同的制停方式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转速制停、电流制停和振动加速度制停。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并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实时记录设备的三种信号曲线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在图</a:t>
            </a: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中，当发生碰摩故障时，表示转速的蓝色信号线低于阈值线，电机制停，转速变为</a:t>
            </a: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在图</a:t>
            </a: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中，当发生碰摩故障时，表示电流的蓝色信号线低于阈值线，电机制停，电流变为系统的待机电流值；</a:t>
            </a:r>
            <a:endParaRPr lang="en-US" altLang="zh-CN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在图</a:t>
            </a: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中，当发生碰摩故障时，表示振动加速度的蓝色信号线超出阈值线，电机制停，振动加速度变为</a:t>
            </a:r>
            <a:r>
              <a:rPr lang="en-US" altLang="zh-CN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200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rgbClr val="00468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0C012-AA79-4A27-B4F8-DAB37C8FFF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7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小型双转子故障实验台可以模拟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转子碰摩故障下的振动信号、转速和电流等信号</a:t>
            </a: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的波动情况，配合上位机可以实现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转子碰摩故障的故障报警、故障诊断等</a:t>
            </a:r>
            <a:r>
              <a:rPr lang="en-US" altLang="zh-CN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2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r>
              <a:rPr lang="zh-CN" altLang="en-US" sz="1200" b="0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的教学演示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BDB27-A8D1-42A8-80E3-8BCB117746FC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EE019-6915-00CF-3EDB-FB3B31D4E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0165A3-3026-A1BA-5F3D-9EA0DF6FC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F6D4B-C2AA-BDEE-15DB-DAF68BF1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2DB31-11AF-0E44-AE79-4C128303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B7094-93AD-C29E-A952-D1A916D4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CBD90-5879-1D02-9CE3-3FEE8E82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3E1166-4206-9D9F-801A-DF0A858CE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91FD-4CCC-9B0E-0929-3326D1E1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0CFD6-F774-878D-F05B-2805CE83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D9296-E1EA-B02D-B53A-943B3022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4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B9A8CD-DE1F-7A4D-88DB-B0B21F05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7A6FC7-8708-474F-2070-4AE2529C2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D36ED-9D83-E7AB-CFD4-6BAAD8F0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664F9C-55DF-FEEB-085E-AE2C8954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195F7-BB6B-7A5D-5205-8FB7231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79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14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25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90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66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784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95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9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DB263-7FC9-B7B5-B201-B5A0C1B3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F5F6C-6702-AFD6-2861-E8F269EAB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B138D7-FD34-CA72-E926-93B43D1C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87F70-8635-36A0-8AA1-56BCDFFC0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19B28-E20B-EDCA-9521-0D58C739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8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246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23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A9EF3-01CC-4DBA-909E-D25544D8E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65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92073"/>
            <a:ext cx="2255837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4092E8F-51BA-4885-BF3F-060EC5436B6D}"/>
              </a:ext>
            </a:extLst>
          </p:cNvPr>
          <p:cNvCxnSpPr/>
          <p:nvPr userDrawn="1"/>
        </p:nvCxnSpPr>
        <p:spPr>
          <a:xfrm>
            <a:off x="250826" y="647700"/>
            <a:ext cx="86423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254D1B3E-9833-49E6-B211-0331AF2200D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0826" y="92073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4472C4"/>
          </a:solidFill>
          <a:ln>
            <a:solidFill>
              <a:srgbClr val="4472C4"/>
            </a:solidFill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7E55A-6786-1AEC-DB45-AD0E43E8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EEE9A-877B-9884-8E4D-711EDBB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526A70-EBC0-8A84-6467-66FA4D36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6CFB9-B3ED-2D7C-DA81-20073F8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4007FD-8D19-5D8B-6C5C-184123C3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7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17549-6C51-0AC7-B814-CB88FF1B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21EA7-B88F-433B-F691-1D833454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0AAB5C-4D58-DD8A-78B1-2D2B99C9F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31292-F2A3-E0B5-A3AF-7D342A96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422A60-255C-A8D2-C674-4999E185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4BDA61-33B5-744C-BC91-D4B8B7F1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3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F1522-075C-958E-8FC2-B7D38F0A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E61E9-5EB3-BD0A-67A0-6BCFE1CE8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9EBA2F-7B7F-98E5-1BE1-277C0EF63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F8628A-B7E0-8048-2E37-FEB2F8975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BB8032-8E17-17D4-0E53-A0B3D77AE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BBB862-7923-3517-F7CA-10DF2FB4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AA44ED-B78D-80A2-2951-86B3E16B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15E07D-E95E-4E97-C43C-C47B1AB3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46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01168-3289-13DC-61B1-ED299330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2B7625-693F-6363-0BF0-9FDAD4A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4046C3-1BE0-3EA7-2B5D-023EF32F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2FD92D-C310-F334-B061-D75CCC40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0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36C685-00BC-8628-3D26-582A17D9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FBCAD5-AB56-F7BF-B5F6-DBC888AC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F97DB0-C868-5B79-7868-A11E257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0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EA0E2-8806-2EAE-1765-320F6197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72153-272F-190C-09D4-8FF60961C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AD1649-1CDA-DBD5-1E4C-E893090F8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37A90-2309-46F4-D656-B5360D7C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9C504-871B-32FD-BD62-7EDF2A0F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E95EE-3D97-7649-660D-2B1281CB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0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1825A-58A3-A9D3-1705-823284CD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8921EF-B767-A5A2-02EF-8E9310FF1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5B627-ABA4-BD2F-4692-CB32BED1E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3D4D2-1928-3F18-626B-23A1CF85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C33FCD-7AD1-2521-1A44-E38AC56D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86B3B-566E-0044-8A34-958143A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EDF56A-603D-C057-C034-C5D3E1DF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63DDDB-8FE7-21D9-BEB1-685A9C84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F8A8AF-9667-1165-0734-664A5CD9E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2C614-C61F-7597-B130-6AC0B6D92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16586E-ABA9-6E34-AFD9-637EF4C6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57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0141F-BECB-4AAA-BCE4-0825CF598C22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636EE-68EB-438F-90AC-F23091926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1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0.mp4"/><Relationship Id="rId7" Type="http://schemas.openxmlformats.org/officeDocument/2006/relationships/image" Target="../media/image3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32.png"/><Relationship Id="rId4" Type="http://schemas.openxmlformats.org/officeDocument/2006/relationships/video" Target="../media/media10.mp4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2.mp4"/><Relationship Id="rId7" Type="http://schemas.openxmlformats.org/officeDocument/2006/relationships/image" Target="../media/image30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34.png"/><Relationship Id="rId4" Type="http://schemas.openxmlformats.org/officeDocument/2006/relationships/video" Target="../media/media12.mp4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4.mp4"/><Relationship Id="rId7" Type="http://schemas.openxmlformats.org/officeDocument/2006/relationships/image" Target="../media/image30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36.png"/><Relationship Id="rId4" Type="http://schemas.openxmlformats.org/officeDocument/2006/relationships/video" Target="../media/media14.mp4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7.png"/><Relationship Id="rId4" Type="http://schemas.openxmlformats.org/officeDocument/2006/relationships/video" Target="../media/media5.mp4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3.png"/><Relationship Id="rId3" Type="http://schemas.openxmlformats.org/officeDocument/2006/relationships/video" Target="../media/media7.mp4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1.emf"/><Relationship Id="rId2" Type="http://schemas.microsoft.com/office/2007/relationships/media" Target="../media/media7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3.bin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0.emf"/><Relationship Id="rId4" Type="http://schemas.openxmlformats.org/officeDocument/2006/relationships/slideLayout" Target="../slideLayouts/slideLayout23.xml"/><Relationship Id="rId9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7.png"/><Relationship Id="rId4" Type="http://schemas.openxmlformats.org/officeDocument/2006/relationships/video" Target="../media/media1.mp4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F05B045A-72E3-4CC6-812A-23074F641239}"/>
              </a:ext>
            </a:extLst>
          </p:cNvPr>
          <p:cNvSpPr/>
          <p:nvPr/>
        </p:nvSpPr>
        <p:spPr>
          <a:xfrm>
            <a:off x="0" y="707674"/>
            <a:ext cx="911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机械装备故障诊断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是多学科专业知识的高度交叉的课程</a:t>
            </a:r>
            <a:endParaRPr lang="zh-CN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50C7B1-5574-4EF3-B7C6-6D6EB232DDDE}"/>
              </a:ext>
            </a:extLst>
          </p:cNvPr>
          <p:cNvGrpSpPr/>
          <p:nvPr/>
        </p:nvGrpSpPr>
        <p:grpSpPr>
          <a:xfrm>
            <a:off x="1259632" y="1578501"/>
            <a:ext cx="6934200" cy="461665"/>
            <a:chOff x="1259632" y="1471966"/>
            <a:chExt cx="6934200" cy="461665"/>
          </a:xfrm>
        </p:grpSpPr>
        <p:sp>
          <p:nvSpPr>
            <p:cNvPr id="66" name="矩形 109">
              <a:extLst>
                <a:ext uri="{FF2B5EF4-FFF2-40B4-BE49-F238E27FC236}">
                  <a16:creationId xmlns:a16="http://schemas.microsoft.com/office/drawing/2014/main" id="{1B64AFDC-D8C8-6FED-037C-9552A38A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632" y="1471966"/>
              <a:ext cx="6934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需求矛盾 ：</a:t>
              </a:r>
              <a:r>
                <a:rPr lang="zh-CN" altLang="en-US" sz="2400" b="1" dirty="0">
                  <a:solidFill>
                    <a:srgbClr val="034A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开设课程多        辅助学习平台少  </a:t>
              </a:r>
            </a:p>
          </p:txBody>
        </p:sp>
        <p:cxnSp>
          <p:nvCxnSpPr>
            <p:cNvPr id="67" name="直接箭头连接符 110">
              <a:extLst>
                <a:ext uri="{FF2B5EF4-FFF2-40B4-BE49-F238E27FC236}">
                  <a16:creationId xmlns:a16="http://schemas.microsoft.com/office/drawing/2014/main" id="{B35912A8-3008-1105-787E-F29E9913F7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04048" y="1702796"/>
              <a:ext cx="387350" cy="0"/>
            </a:xfrm>
            <a:prstGeom prst="straightConnector1">
              <a:avLst/>
            </a:prstGeom>
            <a:noFill/>
            <a:ln w="12700" algn="ctr">
              <a:solidFill>
                <a:srgbClr val="034A90"/>
              </a:solidFill>
              <a:round/>
              <a:headEnd type="stealth" w="med" len="med"/>
              <a:tailEnd type="stealth" w="med" len="med"/>
            </a:ln>
          </p:spPr>
        </p:cxnSp>
      </p:grpSp>
      <p:sp>
        <p:nvSpPr>
          <p:cNvPr id="80" name="文本框 96">
            <a:extLst>
              <a:ext uri="{FF2B5EF4-FFF2-40B4-BE49-F238E27FC236}">
                <a16:creationId xmlns:a16="http://schemas.microsoft.com/office/drawing/2014/main" id="{1B01EA1F-0D49-0578-CE04-CEBCCD024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9" y="5887294"/>
            <a:ext cx="81790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基于小型双转子模拟实验台的故障诊断辅助学习平台研发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768433-9108-429B-9EB3-4B0DDD173BDA}"/>
              </a:ext>
            </a:extLst>
          </p:cNvPr>
          <p:cNvGrpSpPr/>
          <p:nvPr/>
        </p:nvGrpSpPr>
        <p:grpSpPr>
          <a:xfrm>
            <a:off x="265112" y="2388436"/>
            <a:ext cx="8613775" cy="2918948"/>
            <a:chOff x="299245" y="2236257"/>
            <a:chExt cx="8613775" cy="2918948"/>
          </a:xfrm>
        </p:grpSpPr>
        <p:sp>
          <p:nvSpPr>
            <p:cNvPr id="75" name="文本框 87">
              <a:extLst>
                <a:ext uri="{FF2B5EF4-FFF2-40B4-BE49-F238E27FC236}">
                  <a16:creationId xmlns:a16="http://schemas.microsoft.com/office/drawing/2014/main" id="{816EB3FD-5713-4DE4-545B-9D233053F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8496" y="2354575"/>
              <a:ext cx="58191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34A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故障诊断实验台成本高、体积大、难以操作</a:t>
              </a:r>
            </a:p>
          </p:txBody>
        </p:sp>
        <p:sp>
          <p:nvSpPr>
            <p:cNvPr id="82" name="矩形 72">
              <a:extLst>
                <a:ext uri="{FF2B5EF4-FFF2-40B4-BE49-F238E27FC236}">
                  <a16:creationId xmlns:a16="http://schemas.microsoft.com/office/drawing/2014/main" id="{982B0F5C-AE67-7F9F-A256-33E0992C6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45" y="2236257"/>
              <a:ext cx="8613775" cy="291894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122A51B-DA92-A1F8-3F7E-7DB4AE27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780" y="2750065"/>
              <a:ext cx="4084235" cy="219110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9DEF383-18ED-CFAB-EBEB-1141B2F8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6548" y="2774747"/>
              <a:ext cx="4282282" cy="2192314"/>
            </a:xfrm>
            <a:prstGeom prst="rect">
              <a:avLst/>
            </a:prstGeom>
          </p:spPr>
        </p:pic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1B21B998-5237-47B6-975A-9EF35C1108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16417" y="6400802"/>
            <a:ext cx="1035050" cy="365125"/>
          </a:xfrm>
        </p:spPr>
        <p:txBody>
          <a:bodyPr/>
          <a:lstStyle/>
          <a:p>
            <a:pPr>
              <a:defRPr/>
            </a:pPr>
            <a:fld id="{DF8778AC-01E1-4FC6-A04A-E99032865BE3}" type="slidenum">
              <a:rPr kumimoji="1" lang="zh-CN" altLang="en-US" sz="2000" b="1">
                <a:ea typeface="等线" panose="02010600030101010101" pitchFamily="2" charset="-122"/>
              </a:rPr>
              <a:pPr>
                <a:defRPr/>
              </a:pPr>
              <a:t>1</a:t>
            </a:fld>
            <a:endParaRPr kumimoji="1" lang="zh-CN" altLang="en-US" sz="2000" b="1" dirty="0">
              <a:ea typeface="等线" panose="02010600030101010101" pitchFamily="2" charset="-122"/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06B1EE3F-8946-4629-8C38-C5D66461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</p:spTree>
    <p:extLst>
      <p:ext uri="{BB962C8B-B14F-4D97-AF65-F5344CB8AC3E}">
        <p14:creationId xmlns:p14="http://schemas.microsoft.com/office/powerpoint/2010/main" val="103112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早期故障报警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E2283A-756A-4782-95E6-C886CA31AFF7}"/>
              </a:ext>
            </a:extLst>
          </p:cNvPr>
          <p:cNvGrpSpPr/>
          <p:nvPr/>
        </p:nvGrpSpPr>
        <p:grpSpPr>
          <a:xfrm>
            <a:off x="5648167" y="562214"/>
            <a:ext cx="3281463" cy="6262233"/>
            <a:chOff x="5693924" y="1378211"/>
            <a:chExt cx="3281463" cy="45556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83417EF-A5A7-4BA4-A92E-691FE1922F13}"/>
                </a:ext>
              </a:extLst>
            </p:cNvPr>
            <p:cNvGrpSpPr/>
            <p:nvPr/>
          </p:nvGrpSpPr>
          <p:grpSpPr>
            <a:xfrm>
              <a:off x="5693924" y="1378211"/>
              <a:ext cx="3281463" cy="4555662"/>
              <a:chOff x="5862537" y="736185"/>
              <a:chExt cx="3281463" cy="509392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B3DB19D-3AD7-4A3C-9296-ABC9935ECB86}"/>
                  </a:ext>
                </a:extLst>
              </p:cNvPr>
              <p:cNvGrpSpPr/>
              <p:nvPr/>
            </p:nvGrpSpPr>
            <p:grpSpPr>
              <a:xfrm>
                <a:off x="5862537" y="736185"/>
                <a:ext cx="3281463" cy="5093926"/>
                <a:chOff x="5862537" y="595767"/>
                <a:chExt cx="3281463" cy="626223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C93B160-104E-4B5D-8F13-30ACAD66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2537" y="595767"/>
                  <a:ext cx="3281463" cy="6262233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5250FDA-0763-4C5D-A353-A0149B714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6549957" y="1420238"/>
                  <a:ext cx="1031132" cy="402077"/>
                </a:xfrm>
                <a:prstGeom prst="rect">
                  <a:avLst/>
                </a:prstGeom>
              </p:spPr>
            </p:pic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132330-742F-42FA-B94E-7C5098D96F4D}"/>
                  </a:ext>
                </a:extLst>
              </p:cNvPr>
              <p:cNvSpPr txBox="1"/>
              <p:nvPr/>
            </p:nvSpPr>
            <p:spPr>
              <a:xfrm>
                <a:off x="6473533" y="1406839"/>
                <a:ext cx="1183980" cy="30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PHM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模块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EC73C64-E1B2-4CDF-B901-93DA2AA88C4C}"/>
                </a:ext>
              </a:extLst>
            </p:cNvPr>
            <p:cNvSpPr txBox="1"/>
            <p:nvPr/>
          </p:nvSpPr>
          <p:spPr>
            <a:xfrm>
              <a:off x="6114239" y="2308304"/>
              <a:ext cx="2507107" cy="287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主要有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早期故障报警、故障诊断、故障评估以及寿命预测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四大功能，通过接收下位机实时传输的信号以及内嵌的相关算法进行相关判定，来判定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下位机的实时状态，</a:t>
              </a:r>
              <a:endPara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具体演示如左图</a:t>
              </a:r>
              <a:endPara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早期故障报警 (1)">
            <a:hlinkClick r:id="" action="ppaction://media"/>
            <a:extLst>
              <a:ext uri="{FF2B5EF4-FFF2-40B4-BE49-F238E27FC236}">
                <a16:creationId xmlns:a16="http://schemas.microsoft.com/office/drawing/2014/main" id="{BFEE8A3C-B100-4ADB-90E8-0B7CC6A64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7449" y="935728"/>
            <a:ext cx="5173359" cy="2493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早期下">
            <a:hlinkClick r:id="" action="ppaction://media"/>
            <a:extLst>
              <a:ext uri="{FF2B5EF4-FFF2-40B4-BE49-F238E27FC236}">
                <a16:creationId xmlns:a16="http://schemas.microsoft.com/office/drawing/2014/main" id="{536126B4-87F4-4742-BA47-CD1EEC1384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 flipV="1">
            <a:off x="1497744" y="2413738"/>
            <a:ext cx="2932767" cy="5173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49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故障诊断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E2283A-756A-4782-95E6-C886CA31AFF7}"/>
              </a:ext>
            </a:extLst>
          </p:cNvPr>
          <p:cNvGrpSpPr/>
          <p:nvPr/>
        </p:nvGrpSpPr>
        <p:grpSpPr>
          <a:xfrm>
            <a:off x="5648167" y="562214"/>
            <a:ext cx="3281463" cy="6262233"/>
            <a:chOff x="5693924" y="1378211"/>
            <a:chExt cx="3281463" cy="45556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83417EF-A5A7-4BA4-A92E-691FE1922F13}"/>
                </a:ext>
              </a:extLst>
            </p:cNvPr>
            <p:cNvGrpSpPr/>
            <p:nvPr/>
          </p:nvGrpSpPr>
          <p:grpSpPr>
            <a:xfrm>
              <a:off x="5693924" y="1378211"/>
              <a:ext cx="3281463" cy="4555662"/>
              <a:chOff x="5862537" y="736185"/>
              <a:chExt cx="3281463" cy="509392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B3DB19D-3AD7-4A3C-9296-ABC9935ECB86}"/>
                  </a:ext>
                </a:extLst>
              </p:cNvPr>
              <p:cNvGrpSpPr/>
              <p:nvPr/>
            </p:nvGrpSpPr>
            <p:grpSpPr>
              <a:xfrm>
                <a:off x="5862537" y="736185"/>
                <a:ext cx="3281463" cy="5093926"/>
                <a:chOff x="5862537" y="595767"/>
                <a:chExt cx="3281463" cy="626223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C93B160-104E-4B5D-8F13-30ACAD66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2537" y="595767"/>
                  <a:ext cx="3281463" cy="6262233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5250FDA-0763-4C5D-A353-A0149B714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6549957" y="1420238"/>
                  <a:ext cx="1031132" cy="402077"/>
                </a:xfrm>
                <a:prstGeom prst="rect">
                  <a:avLst/>
                </a:prstGeom>
              </p:spPr>
            </p:pic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132330-742F-42FA-B94E-7C5098D96F4D}"/>
                  </a:ext>
                </a:extLst>
              </p:cNvPr>
              <p:cNvSpPr txBox="1"/>
              <p:nvPr/>
            </p:nvSpPr>
            <p:spPr>
              <a:xfrm>
                <a:off x="6473533" y="1406839"/>
                <a:ext cx="1183980" cy="30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PHM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模块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EC73C64-E1B2-4CDF-B901-93DA2AA88C4C}"/>
                </a:ext>
              </a:extLst>
            </p:cNvPr>
            <p:cNvSpPr txBox="1"/>
            <p:nvPr/>
          </p:nvSpPr>
          <p:spPr>
            <a:xfrm>
              <a:off x="6114239" y="2308304"/>
              <a:ext cx="2507107" cy="287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主要有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早期故障报警、故障诊断、故障评估以及寿命预测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四大功能，通过接收下位机实时传输的信号以及内嵌的相关算法进行相关判定，来判定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下位机的实时状态，</a:t>
              </a:r>
              <a:endPara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具体演示如左图</a:t>
              </a:r>
              <a:endPara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故障诊断">
            <a:hlinkClick r:id="" action="ppaction://media"/>
            <a:extLst>
              <a:ext uri="{FF2B5EF4-FFF2-40B4-BE49-F238E27FC236}">
                <a16:creationId xmlns:a16="http://schemas.microsoft.com/office/drawing/2014/main" id="{B00888FD-4377-4F1E-B789-205CE1C4F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3895" y="1023879"/>
            <a:ext cx="5364272" cy="25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故障下">
            <a:hlinkClick r:id="" action="ppaction://media"/>
            <a:extLst>
              <a:ext uri="{FF2B5EF4-FFF2-40B4-BE49-F238E27FC236}">
                <a16:creationId xmlns:a16="http://schemas.microsoft.com/office/drawing/2014/main" id="{640CB0B2-6B3B-4ADD-AA13-79071E9465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1538643" y="2438584"/>
            <a:ext cx="2854780" cy="5364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AAE419-9710-46A2-91E5-4F3254FFFA91}"/>
              </a:ext>
            </a:extLst>
          </p:cNvPr>
          <p:cNvSpPr/>
          <p:nvPr/>
        </p:nvSpPr>
        <p:spPr>
          <a:xfrm>
            <a:off x="2331308" y="2627870"/>
            <a:ext cx="749643" cy="41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BF1DBA-0DD5-41B6-9BFB-72F513B584E4}"/>
              </a:ext>
            </a:extLst>
          </p:cNvPr>
          <p:cNvSpPr/>
          <p:nvPr/>
        </p:nvSpPr>
        <p:spPr>
          <a:xfrm>
            <a:off x="2331308" y="3239353"/>
            <a:ext cx="642552" cy="369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9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故障评估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E2283A-756A-4782-95E6-C886CA31AFF7}"/>
              </a:ext>
            </a:extLst>
          </p:cNvPr>
          <p:cNvGrpSpPr/>
          <p:nvPr/>
        </p:nvGrpSpPr>
        <p:grpSpPr>
          <a:xfrm>
            <a:off x="5648167" y="562214"/>
            <a:ext cx="3281463" cy="6262233"/>
            <a:chOff x="5693924" y="1378211"/>
            <a:chExt cx="3281463" cy="45556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83417EF-A5A7-4BA4-A92E-691FE1922F13}"/>
                </a:ext>
              </a:extLst>
            </p:cNvPr>
            <p:cNvGrpSpPr/>
            <p:nvPr/>
          </p:nvGrpSpPr>
          <p:grpSpPr>
            <a:xfrm>
              <a:off x="5693924" y="1378211"/>
              <a:ext cx="3281463" cy="4555662"/>
              <a:chOff x="5862537" y="736185"/>
              <a:chExt cx="3281463" cy="509392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B3DB19D-3AD7-4A3C-9296-ABC9935ECB86}"/>
                  </a:ext>
                </a:extLst>
              </p:cNvPr>
              <p:cNvGrpSpPr/>
              <p:nvPr/>
            </p:nvGrpSpPr>
            <p:grpSpPr>
              <a:xfrm>
                <a:off x="5862537" y="736185"/>
                <a:ext cx="3281463" cy="5093926"/>
                <a:chOff x="5862537" y="595767"/>
                <a:chExt cx="3281463" cy="626223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C93B160-104E-4B5D-8F13-30ACAD66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2537" y="595767"/>
                  <a:ext cx="3281463" cy="6262233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5250FDA-0763-4C5D-A353-A0149B714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6549957" y="1420238"/>
                  <a:ext cx="1031132" cy="402077"/>
                </a:xfrm>
                <a:prstGeom prst="rect">
                  <a:avLst/>
                </a:prstGeom>
              </p:spPr>
            </p:pic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132330-742F-42FA-B94E-7C5098D96F4D}"/>
                  </a:ext>
                </a:extLst>
              </p:cNvPr>
              <p:cNvSpPr txBox="1"/>
              <p:nvPr/>
            </p:nvSpPr>
            <p:spPr>
              <a:xfrm>
                <a:off x="6473533" y="1406839"/>
                <a:ext cx="1183980" cy="30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PHM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模块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EC73C64-E1B2-4CDF-B901-93DA2AA88C4C}"/>
                </a:ext>
              </a:extLst>
            </p:cNvPr>
            <p:cNvSpPr txBox="1"/>
            <p:nvPr/>
          </p:nvSpPr>
          <p:spPr>
            <a:xfrm>
              <a:off x="6114239" y="2308304"/>
              <a:ext cx="2507107" cy="287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主要有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早期故障报警、故障诊断、故障评估以及寿命预测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四大功能，通过接收下位机实时传输的信号以及内嵌的相关算法进行相关判定，来判定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下位机的实时状态，</a:t>
              </a:r>
              <a:endPara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具体演示如左图</a:t>
              </a:r>
              <a:endPara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故障评估">
            <a:hlinkClick r:id="" action="ppaction://media"/>
            <a:extLst>
              <a:ext uri="{FF2B5EF4-FFF2-40B4-BE49-F238E27FC236}">
                <a16:creationId xmlns:a16="http://schemas.microsoft.com/office/drawing/2014/main" id="{51FF7FAF-E098-47BF-817F-6AE1F2DEE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9919" y="1101084"/>
            <a:ext cx="5281824" cy="2545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故障评估下">
            <a:hlinkClick r:id="" action="ppaction://media"/>
            <a:extLst>
              <a:ext uri="{FF2B5EF4-FFF2-40B4-BE49-F238E27FC236}">
                <a16:creationId xmlns:a16="http://schemas.microsoft.com/office/drawing/2014/main" id="{F142CE59-131B-45BB-85D5-D6E9EBD060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1433702" y="2561656"/>
            <a:ext cx="2994257" cy="5281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239DBBA-6AB0-4A5A-86CC-AFCD2823FC6B}"/>
              </a:ext>
            </a:extLst>
          </p:cNvPr>
          <p:cNvSpPr/>
          <p:nvPr/>
        </p:nvSpPr>
        <p:spPr>
          <a:xfrm>
            <a:off x="2207741" y="2767914"/>
            <a:ext cx="807308" cy="33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382EDF-C9E8-4F76-9010-B6AB048B746A}"/>
              </a:ext>
            </a:extLst>
          </p:cNvPr>
          <p:cNvSpPr/>
          <p:nvPr/>
        </p:nvSpPr>
        <p:spPr>
          <a:xfrm>
            <a:off x="2290118" y="3288781"/>
            <a:ext cx="642552" cy="369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0" y="3811729"/>
            <a:ext cx="4511315" cy="2425245"/>
            <a:chOff x="4875" y="5910"/>
            <a:chExt cx="9148" cy="4723"/>
          </a:xfrm>
        </p:grpSpPr>
        <p:pic>
          <p:nvPicPr>
            <p:cNvPr id="3" name="图片 2" descr="微信图片_202109091940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5" y="6544"/>
              <a:ext cx="9148" cy="364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511" y="10031"/>
              <a:ext cx="3127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振动加速度传感器</a:t>
              </a:r>
            </a:p>
          </p:txBody>
        </p:sp>
        <p:sp>
          <p:nvSpPr>
            <p:cNvPr id="15" name="文本框 17"/>
            <p:cNvSpPr txBox="1"/>
            <p:nvPr/>
          </p:nvSpPr>
          <p:spPr>
            <a:xfrm>
              <a:off x="5088" y="10075"/>
              <a:ext cx="1457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显示屏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5659" y="8722"/>
              <a:ext cx="664" cy="1403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7" idx="2"/>
            </p:cNvCxnSpPr>
            <p:nvPr/>
          </p:nvCxnSpPr>
          <p:spPr>
            <a:xfrm>
              <a:off x="6412" y="6442"/>
              <a:ext cx="802" cy="1466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75"/>
            <p:cNvSpPr txBox="1"/>
            <p:nvPr/>
          </p:nvSpPr>
          <p:spPr>
            <a:xfrm>
              <a:off x="5739" y="5910"/>
              <a:ext cx="1345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电机</a:t>
              </a:r>
              <a:r>
                <a:rPr lang="en-US" altLang="zh-CN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</a:t>
              </a:r>
            </a:p>
          </p:txBody>
        </p:sp>
        <p:sp>
          <p:nvSpPr>
            <p:cNvPr id="29" name="文本框 78"/>
            <p:cNvSpPr txBox="1"/>
            <p:nvPr/>
          </p:nvSpPr>
          <p:spPr>
            <a:xfrm>
              <a:off x="7987" y="5910"/>
              <a:ext cx="1476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机匣</a:t>
              </a:r>
              <a:r>
                <a:rPr lang="en-US" altLang="zh-CN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</a:t>
              </a:r>
            </a:p>
          </p:txBody>
        </p:sp>
        <p:sp>
          <p:nvSpPr>
            <p:cNvPr id="30" name="文本框 90"/>
            <p:cNvSpPr txBox="1"/>
            <p:nvPr/>
          </p:nvSpPr>
          <p:spPr>
            <a:xfrm>
              <a:off x="9802" y="5910"/>
              <a:ext cx="1127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机匣</a:t>
              </a:r>
              <a:r>
                <a:rPr lang="en-US" altLang="zh-CN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2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10459" y="6412"/>
              <a:ext cx="321" cy="774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 flipV="1">
              <a:off x="8844" y="6361"/>
              <a:ext cx="453" cy="831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H="1" flipV="1">
              <a:off x="10640" y="8601"/>
              <a:ext cx="1027" cy="1449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>
              <a:off x="9478" y="8676"/>
              <a:ext cx="136" cy="1374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113"/>
            <p:cNvSpPr txBox="1"/>
            <p:nvPr/>
          </p:nvSpPr>
          <p:spPr>
            <a:xfrm>
              <a:off x="9187" y="10080"/>
              <a:ext cx="1199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滑轨</a:t>
              </a:r>
            </a:p>
          </p:txBody>
        </p:sp>
        <p:cxnSp>
          <p:nvCxnSpPr>
            <p:cNvPr id="40" name="直接箭头连接符 39"/>
            <p:cNvCxnSpPr>
              <a:stCxn id="41" idx="2"/>
            </p:cNvCxnSpPr>
            <p:nvPr/>
          </p:nvCxnSpPr>
          <p:spPr>
            <a:xfrm flipH="1">
              <a:off x="12421" y="6470"/>
              <a:ext cx="929" cy="1161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117"/>
            <p:cNvSpPr txBox="1"/>
            <p:nvPr/>
          </p:nvSpPr>
          <p:spPr>
            <a:xfrm>
              <a:off x="12704" y="5938"/>
              <a:ext cx="1292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电机</a:t>
              </a:r>
              <a:r>
                <a:rPr lang="en-US" altLang="zh-CN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2</a:t>
              </a: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8029" y="8236"/>
              <a:ext cx="392" cy="1872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78"/>
            <p:cNvSpPr txBox="1"/>
            <p:nvPr/>
          </p:nvSpPr>
          <p:spPr>
            <a:xfrm>
              <a:off x="7487" y="10101"/>
              <a:ext cx="1476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轴承座</a:t>
              </a:r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11806" y="6469"/>
              <a:ext cx="299" cy="1091"/>
            </a:xfrm>
            <a:prstGeom prst="straightConnector1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本框 117"/>
            <p:cNvSpPr txBox="1"/>
            <p:nvPr/>
          </p:nvSpPr>
          <p:spPr>
            <a:xfrm>
              <a:off x="11298" y="5938"/>
              <a:ext cx="1406" cy="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联轴器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16C20B-B405-4B57-B15E-6F000C335255}"/>
              </a:ext>
            </a:extLst>
          </p:cNvPr>
          <p:cNvGrpSpPr/>
          <p:nvPr/>
        </p:nvGrpSpPr>
        <p:grpSpPr>
          <a:xfrm>
            <a:off x="179389" y="1619716"/>
            <a:ext cx="8765402" cy="1808903"/>
            <a:chOff x="151238" y="1385433"/>
            <a:chExt cx="8765402" cy="1808903"/>
          </a:xfrm>
        </p:grpSpPr>
        <p:sp>
          <p:nvSpPr>
            <p:cNvPr id="2" name="文本框 1"/>
            <p:cNvSpPr txBox="1"/>
            <p:nvPr/>
          </p:nvSpPr>
          <p:spPr>
            <a:xfrm>
              <a:off x="151238" y="1488879"/>
              <a:ext cx="8759671" cy="14954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  <a:extLst>
                  <a:ext uri="{35155182-B16C-46BC-9424-99874614C6A1}">
                    <wpsdc:indentchars xmlns="" xmlns:wpsdc="http://www.wps.cn/officeDocument/2017/drawingmlCustomData" val="200" checksum="1740828767"/>
                  </a:ext>
                </a:extLst>
              </a:pPr>
              <a:r>
                <a:rPr lang="zh-CN" altLang="en-US" sz="1600" b="1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基于小型双转子模拟实验台</a:t>
              </a:r>
              <a:r>
                <a:rPr lang="zh-CN" altLang="en-US" sz="1600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是按照模块化思想开发的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专用设备</a:t>
              </a:r>
              <a:r>
                <a:rPr lang="zh-CN" altLang="en-US" sz="1600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，能够有效的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模拟双转子系统在碰摩时的运行状况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600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成功解决了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故障诊断实验台成本高、体积大、难以操作等问题。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  <a:extLst>
                  <a:ext uri="{35155182-B16C-46BC-9424-99874614C6A1}">
                    <wpsdc:indentchars xmlns="" xmlns:wpsdc="http://www.wps.cn/officeDocument/2017/drawingmlCustomData" val="200" checksum="1740828767"/>
                  </a:ext>
                </a:extLst>
              </a:pPr>
              <a:r>
                <a:rPr lang="zh-CN" altLang="en-US" sz="1600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实验台由</a:t>
              </a:r>
              <a:r>
                <a:rPr lang="zh-CN" altLang="en-US" sz="1600" b="1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实验台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机械部分，硬件部分和实验台配套软件</a:t>
              </a:r>
              <a:r>
                <a:rPr lang="zh-CN" altLang="en-US" sz="1600" dirty="0">
                  <a:solidFill>
                    <a:srgbClr val="0046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组成。</a:t>
              </a:r>
              <a:endParaRPr lang="en-US" altLang="zh-CN" sz="16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矩形 72">
              <a:extLst>
                <a:ext uri="{FF2B5EF4-FFF2-40B4-BE49-F238E27FC236}">
                  <a16:creationId xmlns:a16="http://schemas.microsoft.com/office/drawing/2014/main" id="{B14CEF65-9513-44EB-AEE7-45CB5D366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69" y="1385433"/>
              <a:ext cx="8759671" cy="180890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8681015-E727-4F61-A2E5-985EBCDCFBB7}"/>
              </a:ext>
            </a:extLst>
          </p:cNvPr>
          <p:cNvSpPr txBox="1"/>
          <p:nvPr/>
        </p:nvSpPr>
        <p:spPr>
          <a:xfrm>
            <a:off x="179389" y="915536"/>
            <a:ext cx="1980029" cy="400110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实验台总体设计</a:t>
            </a: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609B113F-59AC-4DA6-916A-2E6E0E79F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</a:p>
        </p:txBody>
      </p:sp>
      <p:pic>
        <p:nvPicPr>
          <p:cNvPr id="10" name="装配体">
            <a:hlinkClick r:id="" action="ppaction://media"/>
            <a:extLst>
              <a:ext uri="{FF2B5EF4-FFF2-40B4-BE49-F238E27FC236}">
                <a16:creationId xmlns:a16="http://schemas.microsoft.com/office/drawing/2014/main" id="{31289DC2-DC4F-4CA1-9A82-0B095D4240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3939" y="3785377"/>
            <a:ext cx="4405246" cy="24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1A9CFE2-DE63-46C3-8868-4BC925666995}"/>
              </a:ext>
            </a:extLst>
          </p:cNvPr>
          <p:cNvSpPr/>
          <p:nvPr/>
        </p:nvSpPr>
        <p:spPr>
          <a:xfrm>
            <a:off x="6331667" y="1772815"/>
            <a:ext cx="2647181" cy="4464496"/>
          </a:xfrm>
          <a:prstGeom prst="roundRect">
            <a:avLst/>
          </a:prstGeom>
          <a:solidFill>
            <a:srgbClr val="388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ED334D1-C1AF-4813-93A7-635E5B5867CB}"/>
              </a:ext>
            </a:extLst>
          </p:cNvPr>
          <p:cNvSpPr/>
          <p:nvPr/>
        </p:nvSpPr>
        <p:spPr>
          <a:xfrm>
            <a:off x="3334135" y="1772815"/>
            <a:ext cx="2462003" cy="4464496"/>
          </a:xfrm>
          <a:prstGeom prst="roundRect">
            <a:avLst/>
          </a:prstGeom>
          <a:solidFill>
            <a:srgbClr val="388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ED77741-1A7F-4D0A-8D31-38D1C1DC8473}"/>
              </a:ext>
            </a:extLst>
          </p:cNvPr>
          <p:cNvSpPr/>
          <p:nvPr/>
        </p:nvSpPr>
        <p:spPr>
          <a:xfrm>
            <a:off x="107506" y="1772816"/>
            <a:ext cx="2605187" cy="4464496"/>
          </a:xfrm>
          <a:prstGeom prst="roundRect">
            <a:avLst/>
          </a:prstGeom>
          <a:solidFill>
            <a:srgbClr val="388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39C23-7816-4F51-AF44-E6874B2B9EAC}"/>
              </a:ext>
            </a:extLst>
          </p:cNvPr>
          <p:cNvSpPr/>
          <p:nvPr/>
        </p:nvSpPr>
        <p:spPr>
          <a:xfrm>
            <a:off x="251520" y="908720"/>
            <a:ext cx="2232248" cy="648072"/>
          </a:xfrm>
          <a:prstGeom prst="rect">
            <a:avLst/>
          </a:prstGeom>
          <a:solidFill>
            <a:srgbClr val="388F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转速信号采集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D843F-4DC6-4210-9AA2-A8A809F466B1}"/>
              </a:ext>
            </a:extLst>
          </p:cNvPr>
          <p:cNvSpPr txBox="1"/>
          <p:nvPr/>
        </p:nvSpPr>
        <p:spPr>
          <a:xfrm>
            <a:off x="251520" y="1916834"/>
            <a:ext cx="22322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霍尔编码器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测转速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在一个固定的时间内（以毫秒为单位），统计这段时间的编码器脉冲数，计算速度值。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FD7D2-0765-4B3E-98BF-1A6B49919CE9}"/>
              </a:ext>
            </a:extLst>
          </p:cNvPr>
          <p:cNvSpPr/>
          <p:nvPr/>
        </p:nvSpPr>
        <p:spPr>
          <a:xfrm>
            <a:off x="3445513" y="908720"/>
            <a:ext cx="2232248" cy="648072"/>
          </a:xfrm>
          <a:prstGeom prst="rect">
            <a:avLst/>
          </a:prstGeom>
          <a:solidFill>
            <a:srgbClr val="388F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电流信号采集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155FA4-4C09-498C-A47B-438A20FA847B}"/>
              </a:ext>
            </a:extLst>
          </p:cNvPr>
          <p:cNvSpPr/>
          <p:nvPr/>
        </p:nvSpPr>
        <p:spPr>
          <a:xfrm>
            <a:off x="6495948" y="919819"/>
            <a:ext cx="2232248" cy="648072"/>
          </a:xfrm>
          <a:prstGeom prst="rect">
            <a:avLst/>
          </a:prstGeom>
          <a:solidFill>
            <a:srgbClr val="388F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振动信号采集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97E904-946F-4FCC-9D47-BC3877532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4" y="2724438"/>
            <a:ext cx="2160366" cy="14091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5D50E4-0A6F-4810-83CC-58E7F2DD98F8}"/>
              </a:ext>
            </a:extLst>
          </p:cNvPr>
          <p:cNvSpPr txBox="1"/>
          <p:nvPr/>
        </p:nvSpPr>
        <p:spPr>
          <a:xfrm>
            <a:off x="3475597" y="1918308"/>
            <a:ext cx="223224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ADC+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欧姆定律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测电流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通过电路设计利用两路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测得输入与输出的电压差值，以欧姆定律得出电流信号。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BFE9BE-0584-4556-B435-0320DD84FC5B}"/>
              </a:ext>
            </a:extLst>
          </p:cNvPr>
          <p:cNvSpPr txBox="1"/>
          <p:nvPr/>
        </p:nvSpPr>
        <p:spPr>
          <a:xfrm>
            <a:off x="6331667" y="1918316"/>
            <a:ext cx="256081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加速度传感器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测振动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以重力加速度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的倍数为单位，内部采用了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，将其测得的模拟量转换为可输出的数字量。</a:t>
            </a:r>
          </a:p>
          <a:p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6593B99-BB5A-4FF8-B3BE-CA5804955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r="-5548"/>
          <a:stretch>
            <a:fillRect/>
          </a:stretch>
        </p:blipFill>
        <p:spPr>
          <a:xfrm>
            <a:off x="6383214" y="2547574"/>
            <a:ext cx="1507790" cy="14574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DD006E-A37D-47B7-B524-2024CEDAC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460" y="2547893"/>
            <a:ext cx="1279058" cy="1459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0C4913-7D2F-4E7D-A05D-27368ADD6C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4" y="2724438"/>
            <a:ext cx="2319785" cy="1409124"/>
          </a:xfrm>
          <a:prstGeom prst="rect">
            <a:avLst/>
          </a:prstGeom>
        </p:spPr>
      </p:pic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A8680679-4545-48FC-A56F-B9F21B2EE0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16417" y="6400802"/>
            <a:ext cx="1035050" cy="365125"/>
          </a:xfrm>
        </p:spPr>
        <p:txBody>
          <a:bodyPr/>
          <a:lstStyle/>
          <a:p>
            <a:pPr>
              <a:defRPr/>
            </a:pPr>
            <a:fld id="{DF8778AC-01E1-4FC6-A04A-E99032865BE3}" type="slidenum">
              <a:rPr kumimoji="1" lang="zh-CN" altLang="en-US" sz="2000" b="1">
                <a:ea typeface="等线" panose="02010600030101010101" pitchFamily="2" charset="-122"/>
              </a:rPr>
              <a:pPr>
                <a:defRPr/>
              </a:pPr>
              <a:t>3</a:t>
            </a:fld>
            <a:endParaRPr kumimoji="1" lang="zh-CN" altLang="en-US" sz="2000" b="1" dirty="0">
              <a:ea typeface="等线" panose="02010600030101010101" pitchFamily="2" charset="-122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F61E1719-98CE-4891-B2BB-0EF89AEBC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信号采集</a:t>
            </a:r>
          </a:p>
        </p:txBody>
      </p:sp>
    </p:spTree>
    <p:extLst>
      <p:ext uri="{BB962C8B-B14F-4D97-AF65-F5344CB8AC3E}">
        <p14:creationId xmlns:p14="http://schemas.microsoft.com/office/powerpoint/2010/main" val="203519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A8680679-4545-48FC-A56F-B9F21B2EE0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16417" y="6400802"/>
            <a:ext cx="1035050" cy="365125"/>
          </a:xfrm>
        </p:spPr>
        <p:txBody>
          <a:bodyPr/>
          <a:lstStyle/>
          <a:p>
            <a:pPr>
              <a:defRPr/>
            </a:pPr>
            <a:fld id="{DF8778AC-01E1-4FC6-A04A-E99032865BE3}" type="slidenum">
              <a:rPr kumimoji="1" lang="zh-CN" altLang="en-US" sz="2000" b="1">
                <a:ea typeface="等线" panose="02010600030101010101" pitchFamily="2" charset="-122"/>
              </a:rPr>
              <a:pPr>
                <a:defRPr/>
              </a:pPr>
              <a:t>4</a:t>
            </a:fld>
            <a:endParaRPr kumimoji="1" lang="zh-CN" altLang="en-US" sz="2000" b="1" dirty="0">
              <a:ea typeface="等线" panose="02010600030101010101" pitchFamily="2" charset="-122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F61E1719-98CE-4891-B2BB-0EF89AEBC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85626-1209-4FBB-B917-8C402BFF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" y="836034"/>
            <a:ext cx="8495347" cy="4218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C23E46D-B170-4F0A-AD44-776DB36A6DD5}"/>
              </a:ext>
            </a:extLst>
          </p:cNvPr>
          <p:cNvSpPr txBox="1"/>
          <p:nvPr/>
        </p:nvSpPr>
        <p:spPr>
          <a:xfrm>
            <a:off x="717652" y="5426509"/>
            <a:ext cx="7693252" cy="115685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软件主要分为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个模块，分别是设备管理，设备监控，数据分析，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故障制停，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，以及算法验证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val="26380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E2283A-756A-4782-95E6-C886CA31AFF7}"/>
              </a:ext>
            </a:extLst>
          </p:cNvPr>
          <p:cNvGrpSpPr/>
          <p:nvPr/>
        </p:nvGrpSpPr>
        <p:grpSpPr>
          <a:xfrm>
            <a:off x="5693924" y="1378211"/>
            <a:ext cx="3281463" cy="4555662"/>
            <a:chOff x="5693924" y="1378211"/>
            <a:chExt cx="3281463" cy="45556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83417EF-A5A7-4BA4-A92E-691FE1922F13}"/>
                </a:ext>
              </a:extLst>
            </p:cNvPr>
            <p:cNvGrpSpPr/>
            <p:nvPr/>
          </p:nvGrpSpPr>
          <p:grpSpPr>
            <a:xfrm>
              <a:off x="5693924" y="1378211"/>
              <a:ext cx="3281463" cy="4555662"/>
              <a:chOff x="5862537" y="736185"/>
              <a:chExt cx="3281463" cy="509392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B3DB19D-3AD7-4A3C-9296-ABC9935ECB86}"/>
                  </a:ext>
                </a:extLst>
              </p:cNvPr>
              <p:cNvGrpSpPr/>
              <p:nvPr/>
            </p:nvGrpSpPr>
            <p:grpSpPr>
              <a:xfrm>
                <a:off x="5862537" y="736185"/>
                <a:ext cx="3281463" cy="5093926"/>
                <a:chOff x="5862537" y="595767"/>
                <a:chExt cx="3281463" cy="626223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C93B160-104E-4B5D-8F13-30ACAD66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2537" y="595767"/>
                  <a:ext cx="3281463" cy="6262233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5250FDA-0763-4C5D-A353-A0149B714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6549957" y="1420238"/>
                  <a:ext cx="1031132" cy="402077"/>
                </a:xfrm>
                <a:prstGeom prst="rect">
                  <a:avLst/>
                </a:prstGeom>
              </p:spPr>
            </p:pic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132330-742F-42FA-B94E-7C5098D96F4D}"/>
                  </a:ext>
                </a:extLst>
              </p:cNvPr>
              <p:cNvSpPr txBox="1"/>
              <p:nvPr/>
            </p:nvSpPr>
            <p:spPr>
              <a:xfrm>
                <a:off x="6524796" y="1363887"/>
                <a:ext cx="1229737" cy="412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设备管理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EC73C64-E1B2-4CDF-B901-93DA2AA88C4C}"/>
                </a:ext>
              </a:extLst>
            </p:cNvPr>
            <p:cNvSpPr txBox="1"/>
            <p:nvPr/>
          </p:nvSpPr>
          <p:spPr>
            <a:xfrm>
              <a:off x="6114239" y="2531028"/>
              <a:ext cx="2440832" cy="2480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上位机与下位机进行连接的基础，</a:t>
              </a:r>
              <a:r>
                <a:rPr lang="zh-CN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蓝牙</a:t>
              </a:r>
              <a:r>
                <a:rPr lang="zh-CN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将上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位机与</a:t>
              </a:r>
              <a:r>
                <a:rPr lang="zh-CN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下位机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进行连接，负责与下位机进行联动，</a:t>
              </a: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具体演示如左图</a:t>
              </a:r>
              <a:endPara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启动 (加速)">
            <a:hlinkClick r:id="" action="ppaction://media"/>
            <a:extLst>
              <a:ext uri="{FF2B5EF4-FFF2-40B4-BE49-F238E27FC236}">
                <a16:creationId xmlns:a16="http://schemas.microsoft.com/office/drawing/2014/main" id="{1C51861B-640F-4341-8590-BE3FF979D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2744" y="857474"/>
            <a:ext cx="5331179" cy="2665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1111111">
            <a:hlinkClick r:id="" action="ppaction://media"/>
            <a:extLst>
              <a:ext uri="{FF2B5EF4-FFF2-40B4-BE49-F238E27FC236}">
                <a16:creationId xmlns:a16="http://schemas.microsoft.com/office/drawing/2014/main" id="{D76E8794-C7C7-468B-9FED-C4AFA89B9A05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1528940" y="2489846"/>
            <a:ext cx="2998788" cy="5331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44F3F2-8767-4198-BC57-75C9FEF13E10}"/>
              </a:ext>
            </a:extLst>
          </p:cNvPr>
          <p:cNvSpPr txBox="1"/>
          <p:nvPr/>
        </p:nvSpPr>
        <p:spPr>
          <a:xfrm>
            <a:off x="2071816" y="3822357"/>
            <a:ext cx="149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出现反转</a:t>
            </a:r>
          </a:p>
        </p:txBody>
      </p:sp>
    </p:spTree>
    <p:extLst>
      <p:ext uri="{BB962C8B-B14F-4D97-AF65-F5344CB8AC3E}">
        <p14:creationId xmlns:p14="http://schemas.microsoft.com/office/powerpoint/2010/main" val="4059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设备监控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E2283A-756A-4782-95E6-C886CA31AFF7}"/>
              </a:ext>
            </a:extLst>
          </p:cNvPr>
          <p:cNvGrpSpPr/>
          <p:nvPr/>
        </p:nvGrpSpPr>
        <p:grpSpPr>
          <a:xfrm>
            <a:off x="5545643" y="727422"/>
            <a:ext cx="3507741" cy="5842254"/>
            <a:chOff x="5693924" y="1378211"/>
            <a:chExt cx="3281463" cy="45556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83417EF-A5A7-4BA4-A92E-691FE1922F13}"/>
                </a:ext>
              </a:extLst>
            </p:cNvPr>
            <p:cNvGrpSpPr/>
            <p:nvPr/>
          </p:nvGrpSpPr>
          <p:grpSpPr>
            <a:xfrm>
              <a:off x="5693924" y="1378211"/>
              <a:ext cx="3281463" cy="4555662"/>
              <a:chOff x="5862537" y="736185"/>
              <a:chExt cx="3281463" cy="509392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B3DB19D-3AD7-4A3C-9296-ABC9935ECB86}"/>
                  </a:ext>
                </a:extLst>
              </p:cNvPr>
              <p:cNvGrpSpPr/>
              <p:nvPr/>
            </p:nvGrpSpPr>
            <p:grpSpPr>
              <a:xfrm>
                <a:off x="5862537" y="736185"/>
                <a:ext cx="3281463" cy="5093926"/>
                <a:chOff x="5862537" y="595767"/>
                <a:chExt cx="3281463" cy="626223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C93B160-104E-4B5D-8F13-30ACAD66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2537" y="595767"/>
                  <a:ext cx="3281463" cy="6262233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5250FDA-0763-4C5D-A353-A0149B714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6549957" y="1420238"/>
                  <a:ext cx="1031132" cy="402077"/>
                </a:xfrm>
                <a:prstGeom prst="rect">
                  <a:avLst/>
                </a:prstGeom>
              </p:spPr>
            </p:pic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132330-742F-42FA-B94E-7C5098D96F4D}"/>
                  </a:ext>
                </a:extLst>
              </p:cNvPr>
              <p:cNvSpPr txBox="1"/>
              <p:nvPr/>
            </p:nvSpPr>
            <p:spPr>
              <a:xfrm>
                <a:off x="6551174" y="1406840"/>
                <a:ext cx="1029915" cy="322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设备监控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EC73C64-E1B2-4CDF-B901-93DA2AA88C4C}"/>
                </a:ext>
              </a:extLst>
            </p:cNvPr>
            <p:cNvSpPr txBox="1"/>
            <p:nvPr/>
          </p:nvSpPr>
          <p:spPr>
            <a:xfrm>
              <a:off x="6114239" y="2477156"/>
              <a:ext cx="2440832" cy="2918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主要有数据采集及控制以及数据在线分析两个部分</a:t>
              </a:r>
              <a:endPara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数据采集及控制功能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主要采集三类信号（转速、电流、加速度）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实时监测设备状态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+mn-ea"/>
                </a:rPr>
                <a:t>数据在线分析功能</a:t>
              </a:r>
              <a:endPara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sym typeface="+mn-ea"/>
                </a:rPr>
                <a:t>主要用于分析计算多类参数，并实时显示波形变化</a:t>
              </a:r>
              <a:endPara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具体演示如左图</a:t>
              </a:r>
            </a:p>
          </p:txBody>
        </p:sp>
      </p:grpSp>
      <p:pic>
        <p:nvPicPr>
          <p:cNvPr id="4" name="设备监控 (加速)">
            <a:hlinkClick r:id="" action="ppaction://media"/>
            <a:extLst>
              <a:ext uri="{FF2B5EF4-FFF2-40B4-BE49-F238E27FC236}">
                <a16:creationId xmlns:a16="http://schemas.microsoft.com/office/drawing/2014/main" id="{37AB51EE-38A1-4450-9922-33EF499D0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3925" y="939114"/>
            <a:ext cx="5247629" cy="2594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设备监控 (加速下)">
            <a:hlinkClick r:id="" action="ppaction://media"/>
            <a:extLst>
              <a:ext uri="{FF2B5EF4-FFF2-40B4-BE49-F238E27FC236}">
                <a16:creationId xmlns:a16="http://schemas.microsoft.com/office/drawing/2014/main" id="{EF4F6E5D-13A8-4BC5-A672-8A83A3D60B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305" y="3616411"/>
            <a:ext cx="5250249" cy="2953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2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7">
            <a:extLst>
              <a:ext uri="{FF2B5EF4-FFF2-40B4-BE49-F238E27FC236}">
                <a16:creationId xmlns:a16="http://schemas.microsoft.com/office/drawing/2014/main" id="{402F4647-239E-4CF0-9684-2AF5C23D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EC73C64-E1B2-4CDF-B901-93DA2AA88C4C}"/>
              </a:ext>
            </a:extLst>
          </p:cNvPr>
          <p:cNvSpPr txBox="1"/>
          <p:nvPr/>
        </p:nvSpPr>
        <p:spPr>
          <a:xfrm>
            <a:off x="500347" y="5097041"/>
            <a:ext cx="8143306" cy="1495409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主要用于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数据的离线分析，左侧为数据储存记录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，选择数据进行分析。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分析功能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为时域分析，频谱分析，包络谱提取，功率谱分析。可以根据需要实现数据导出和坐标轴设置，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具体演示如上图所示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数据分析 (加速)">
            <a:hlinkClick r:id="" action="ppaction://media"/>
            <a:extLst>
              <a:ext uri="{FF2B5EF4-FFF2-40B4-BE49-F238E27FC236}">
                <a16:creationId xmlns:a16="http://schemas.microsoft.com/office/drawing/2014/main" id="{B892C1DA-59F8-4CA5-B01D-AC0A0C86D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283" y="845257"/>
            <a:ext cx="8075242" cy="3992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D876036-396E-4DB8-BEED-EFE843085E7C}"/>
              </a:ext>
            </a:extLst>
          </p:cNvPr>
          <p:cNvGrpSpPr/>
          <p:nvPr/>
        </p:nvGrpSpPr>
        <p:grpSpPr>
          <a:xfrm>
            <a:off x="5796138" y="861614"/>
            <a:ext cx="2952329" cy="5337483"/>
            <a:chOff x="5178858" y="1859343"/>
            <a:chExt cx="2067044" cy="446579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1C607B-26D9-460F-9847-4C945A9549A3}"/>
                </a:ext>
              </a:extLst>
            </p:cNvPr>
            <p:cNvSpPr/>
            <p:nvPr/>
          </p:nvSpPr>
          <p:spPr>
            <a:xfrm>
              <a:off x="5178858" y="1859343"/>
              <a:ext cx="2067044" cy="4465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0EDC1A-F09A-4655-B8D1-40124077D47A}"/>
                </a:ext>
              </a:extLst>
            </p:cNvPr>
            <p:cNvSpPr txBox="1"/>
            <p:nvPr/>
          </p:nvSpPr>
          <p:spPr>
            <a:xfrm>
              <a:off x="5507484" y="1859343"/>
              <a:ext cx="1422212" cy="30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设备整体控制流程</a:t>
              </a:r>
            </a:p>
          </p:txBody>
        </p:sp>
        <p:sp>
          <p:nvSpPr>
            <p:cNvPr id="26" name="圆角矩形 46">
              <a:extLst>
                <a:ext uri="{FF2B5EF4-FFF2-40B4-BE49-F238E27FC236}">
                  <a16:creationId xmlns:a16="http://schemas.microsoft.com/office/drawing/2014/main" id="{79289F0B-4B47-4505-95D5-1AE4E7C96670}"/>
                </a:ext>
              </a:extLst>
            </p:cNvPr>
            <p:cNvSpPr/>
            <p:nvPr/>
          </p:nvSpPr>
          <p:spPr>
            <a:xfrm>
              <a:off x="5711160" y="2354778"/>
              <a:ext cx="1013460" cy="365760"/>
            </a:xfrm>
            <a:prstGeom prst="roundRect">
              <a:avLst/>
            </a:prstGeom>
            <a:solidFill>
              <a:srgbClr val="388F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系统启动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0BF026E-8D3E-48F4-9137-FAAFCC5432E0}"/>
                </a:ext>
              </a:extLst>
            </p:cNvPr>
            <p:cNvSpPr/>
            <p:nvPr/>
          </p:nvSpPr>
          <p:spPr>
            <a:xfrm>
              <a:off x="5390559" y="2939658"/>
              <a:ext cx="1665844" cy="371227"/>
            </a:xfrm>
            <a:prstGeom prst="rect">
              <a:avLst/>
            </a:prstGeom>
            <a:solidFill>
              <a:srgbClr val="388F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系统制停方式选择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9C16200-9148-4281-9867-34F60E38F282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6217890" y="2720538"/>
              <a:ext cx="5591" cy="21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1CE6CF7-B49C-4F02-9CD5-1490F2D20439}"/>
                </a:ext>
              </a:extLst>
            </p:cNvPr>
            <p:cNvCxnSpPr/>
            <p:nvPr/>
          </p:nvCxnSpPr>
          <p:spPr>
            <a:xfrm>
              <a:off x="6210240" y="3325189"/>
              <a:ext cx="0" cy="212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1191FEF-5F0E-42FD-B726-2514938A99C7}"/>
                </a:ext>
              </a:extLst>
            </p:cNvPr>
            <p:cNvSpPr/>
            <p:nvPr/>
          </p:nvSpPr>
          <p:spPr>
            <a:xfrm>
              <a:off x="5486340" y="3566171"/>
              <a:ext cx="1455450" cy="14185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Verdana"/>
                <a:ea typeface="等线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2F3B28-5209-4F39-8254-5BD84A53F9C7}"/>
                </a:ext>
              </a:extLst>
            </p:cNvPr>
            <p:cNvSpPr/>
            <p:nvPr/>
          </p:nvSpPr>
          <p:spPr>
            <a:xfrm>
              <a:off x="5581650" y="3924005"/>
              <a:ext cx="1247989" cy="276610"/>
            </a:xfrm>
            <a:prstGeom prst="rect">
              <a:avLst/>
            </a:prstGeom>
            <a:solidFill>
              <a:srgbClr val="388FCE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转速信号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920654-5427-4079-99A0-6C2276DB7FF3}"/>
                </a:ext>
              </a:extLst>
            </p:cNvPr>
            <p:cNvSpPr/>
            <p:nvPr/>
          </p:nvSpPr>
          <p:spPr>
            <a:xfrm>
              <a:off x="5581650" y="4262095"/>
              <a:ext cx="1247989" cy="276610"/>
            </a:xfrm>
            <a:prstGeom prst="rect">
              <a:avLst/>
            </a:prstGeom>
            <a:solidFill>
              <a:srgbClr val="388FCE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电流信号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C56198E-81DE-4389-929B-C05FB01E47B2}"/>
                </a:ext>
              </a:extLst>
            </p:cNvPr>
            <p:cNvSpPr/>
            <p:nvPr/>
          </p:nvSpPr>
          <p:spPr>
            <a:xfrm>
              <a:off x="5588157" y="4608201"/>
              <a:ext cx="1247989" cy="276610"/>
            </a:xfrm>
            <a:prstGeom prst="rect">
              <a:avLst/>
            </a:prstGeom>
            <a:solidFill>
              <a:srgbClr val="388FCE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振动信号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6217F7C-4DB7-455B-9AB5-4AC87413C734}"/>
                </a:ext>
              </a:extLst>
            </p:cNvPr>
            <p:cNvSpPr/>
            <p:nvPr/>
          </p:nvSpPr>
          <p:spPr>
            <a:xfrm>
              <a:off x="5390559" y="5165147"/>
              <a:ext cx="1630061" cy="371227"/>
            </a:xfrm>
            <a:prstGeom prst="rect">
              <a:avLst/>
            </a:prstGeom>
            <a:solidFill>
              <a:srgbClr val="388F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上位机发送数据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949BF81-17E3-4D08-B749-B4EBB2B46DA9}"/>
                </a:ext>
              </a:extLst>
            </p:cNvPr>
            <p:cNvSpPr txBox="1"/>
            <p:nvPr/>
          </p:nvSpPr>
          <p:spPr>
            <a:xfrm>
              <a:off x="5499100" y="3594100"/>
              <a:ext cx="1009196" cy="257513"/>
            </a:xfrm>
            <a:prstGeom prst="rect">
              <a:avLst/>
            </a:prstGeom>
            <a:solidFill>
              <a:srgbClr val="388FCE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信号采集与检测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5DC7A51-268E-4AF9-931B-8B6BE9ABD9B9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6199234" y="4984750"/>
              <a:ext cx="6356" cy="180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58">
              <a:extLst>
                <a:ext uri="{FF2B5EF4-FFF2-40B4-BE49-F238E27FC236}">
                  <a16:creationId xmlns:a16="http://schemas.microsoft.com/office/drawing/2014/main" id="{D214AE86-4A2E-4AA4-921A-40974F06D7F8}"/>
                </a:ext>
              </a:extLst>
            </p:cNvPr>
            <p:cNvSpPr/>
            <p:nvPr/>
          </p:nvSpPr>
          <p:spPr>
            <a:xfrm>
              <a:off x="5453184" y="5764731"/>
              <a:ext cx="1504920" cy="482625"/>
            </a:xfrm>
            <a:prstGeom prst="roundRect">
              <a:avLst/>
            </a:prstGeom>
            <a:solidFill>
              <a:srgbClr val="388F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发生严重碰摩系统制停保护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CDBEFD3-D8DE-4737-B54E-4DAD821B9206}"/>
                </a:ext>
              </a:extLst>
            </p:cNvPr>
            <p:cNvCxnSpPr/>
            <p:nvPr/>
          </p:nvCxnSpPr>
          <p:spPr>
            <a:xfrm>
              <a:off x="6199234" y="5555594"/>
              <a:ext cx="6410" cy="180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4421A5E-40C8-CA8A-F4EE-C6118D19695A}"/>
              </a:ext>
            </a:extLst>
          </p:cNvPr>
          <p:cNvSpPr txBox="1"/>
          <p:nvPr/>
        </p:nvSpPr>
        <p:spPr>
          <a:xfrm>
            <a:off x="272156" y="1522756"/>
            <a:ext cx="5372798" cy="1495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sz="16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通过转速有效值进行判定</a:t>
            </a:r>
            <a:endParaRPr lang="en-US" altLang="zh-CN" sz="1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sz="16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通过电流有效值进行判定</a:t>
            </a:r>
            <a:endParaRPr lang="zh-CN" altLang="en-US" sz="1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sz="16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通过振动加速度有效值进行判定</a:t>
            </a:r>
            <a:endParaRPr lang="en-US" altLang="zh-CN" sz="16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id="{E445EAD3-C4DB-4E96-9F24-F806095CA5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16417" y="6400802"/>
            <a:ext cx="1035050" cy="365125"/>
          </a:xfrm>
        </p:spPr>
        <p:txBody>
          <a:bodyPr/>
          <a:lstStyle/>
          <a:p>
            <a:pPr>
              <a:defRPr/>
            </a:pPr>
            <a:fld id="{DF8778AC-01E1-4FC6-A04A-E99032865BE3}" type="slidenum">
              <a:rPr kumimoji="1" lang="zh-CN" altLang="en-US" sz="2000" b="1">
                <a:ea typeface="等线" panose="02010600030101010101" pitchFamily="2" charset="-122"/>
              </a:rPr>
              <a:pPr>
                <a:defRPr/>
              </a:pPr>
              <a:t>8</a:t>
            </a:fld>
            <a:endParaRPr kumimoji="1" lang="zh-CN" altLang="en-US" sz="2000" b="1" dirty="0">
              <a:ea typeface="等线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83E3DC8-1C92-4557-9982-F3347B8504C7}"/>
              </a:ext>
            </a:extLst>
          </p:cNvPr>
          <p:cNvSpPr txBox="1"/>
          <p:nvPr/>
        </p:nvSpPr>
        <p:spPr>
          <a:xfrm>
            <a:off x="179387" y="915536"/>
            <a:ext cx="2236510" cy="400110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设备故障制停方式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E8FD4EED-00D2-465C-A6F1-E3DE0ED18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故障制停</a:t>
            </a:r>
          </a:p>
        </p:txBody>
      </p:sp>
      <p:pic>
        <p:nvPicPr>
          <p:cNvPr id="3" name="2222">
            <a:hlinkClick r:id="" action="ppaction://media"/>
            <a:extLst>
              <a:ext uri="{FF2B5EF4-FFF2-40B4-BE49-F238E27FC236}">
                <a16:creationId xmlns:a16="http://schemas.microsoft.com/office/drawing/2014/main" id="{B4C4A40F-C570-4367-886D-5E8C1A5E81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1413354" y="2030719"/>
            <a:ext cx="3001232" cy="5335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00798697-5168-41E9-99D0-01B123927A5F}"/>
              </a:ext>
            </a:extLst>
          </p:cNvPr>
          <p:cNvGrpSpPr/>
          <p:nvPr/>
        </p:nvGrpSpPr>
        <p:grpSpPr>
          <a:xfrm>
            <a:off x="1985219" y="1228729"/>
            <a:ext cx="6168706" cy="5041214"/>
            <a:chOff x="2985271" y="1114435"/>
            <a:chExt cx="6168706" cy="504121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4854135-2D30-49BE-8899-96A03F3363AE}"/>
                </a:ext>
              </a:extLst>
            </p:cNvPr>
            <p:cNvGrpSpPr/>
            <p:nvPr/>
          </p:nvGrpSpPr>
          <p:grpSpPr>
            <a:xfrm>
              <a:off x="2985271" y="1114435"/>
              <a:ext cx="6168706" cy="5041214"/>
              <a:chOff x="3059832" y="1057633"/>
              <a:chExt cx="6168706" cy="5041214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313BAA1-7BBC-4D4F-A6D1-E6D4205F8A5E}"/>
                  </a:ext>
                </a:extLst>
              </p:cNvPr>
              <p:cNvSpPr/>
              <p:nvPr/>
            </p:nvSpPr>
            <p:spPr>
              <a:xfrm>
                <a:off x="3059832" y="1057633"/>
                <a:ext cx="6153621" cy="504121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prstDash val="sysDash"/>
              </a:ln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zh-CN" altLang="en-US" sz="1600" b="1" kern="0" dirty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58" name="对象 -2147482624">
                <a:extLst>
                  <a:ext uri="{FF2B5EF4-FFF2-40B4-BE49-F238E27FC236}">
                    <a16:creationId xmlns:a16="http://schemas.microsoft.com/office/drawing/2014/main" id="{E3A85649-4893-4438-B398-6F08E540D2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40152" y="3986804"/>
              <a:ext cx="3288386" cy="17536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6" r:id="rId7" imgW="6499225" imgH="3470910" progId="Visio.Drawing.11">
                      <p:embed/>
                    </p:oleObj>
                  </mc:Choice>
                  <mc:Fallback>
                    <p:oleObj r:id="rId7" imgW="6499225" imgH="3470910" progId="Visio.Drawing.11">
                      <p:embed/>
                      <p:pic>
                        <p:nvPicPr>
                          <p:cNvPr id="2" name="对象 -214748262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940152" y="3986804"/>
                            <a:ext cx="3288386" cy="175363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对象 58">
                <a:extLst>
                  <a:ext uri="{FF2B5EF4-FFF2-40B4-BE49-F238E27FC236}">
                    <a16:creationId xmlns:a16="http://schemas.microsoft.com/office/drawing/2014/main" id="{F81DB1AE-1C32-451E-8C72-9C71BEA1D0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59832" y="2036262"/>
              <a:ext cx="2923566" cy="15667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7" r:id="rId9" imgW="6007735" imgH="3215005" progId="Visio.Drawing.11">
                      <p:embed/>
                    </p:oleObj>
                  </mc:Choice>
                  <mc:Fallback>
                    <p:oleObj r:id="rId9" imgW="6007735" imgH="3215005" progId="Visio.Drawing.11">
                      <p:embed/>
                      <p:pic>
                        <p:nvPicPr>
                          <p:cNvPr id="6" name="对象 5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059832" y="2036262"/>
                            <a:ext cx="2923566" cy="15667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对象 59">
                <a:extLst>
                  <a:ext uri="{FF2B5EF4-FFF2-40B4-BE49-F238E27FC236}">
                    <a16:creationId xmlns:a16="http://schemas.microsoft.com/office/drawing/2014/main" id="{B9686F6A-FF9C-49F7-9642-2566722A5E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8554169"/>
                  </p:ext>
                </p:extLst>
              </p:nvPr>
            </p:nvGraphicFramePr>
            <p:xfrm>
              <a:off x="3083597" y="3986804"/>
              <a:ext cx="2928563" cy="1673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r:id="rId11" imgW="7138035" imgH="4080510" progId="Visio.Drawing.11">
                      <p:embed/>
                    </p:oleObj>
                  </mc:Choice>
                  <mc:Fallback>
                    <p:oleObj r:id="rId11" imgW="7138035" imgH="4080510" progId="Visio.Drawing.11">
                      <p:embed/>
                      <p:pic>
                        <p:nvPicPr>
                          <p:cNvPr id="9" name="对象 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83597" y="3986804"/>
                            <a:ext cx="2928563" cy="1673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9AFF7B7-0C9D-4195-A770-FDC71D2ACBC3}"/>
                  </a:ext>
                </a:extLst>
              </p:cNvPr>
              <p:cNvSpPr txBox="1"/>
              <p:nvPr/>
            </p:nvSpPr>
            <p:spPr>
              <a:xfrm>
                <a:off x="3936520" y="3501008"/>
                <a:ext cx="15167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lang="en-US" altLang="zh-CN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基于速度制停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DDA94DC-C1FA-421E-9040-D3EF7D802E67}"/>
                  </a:ext>
                </a:extLst>
              </p:cNvPr>
              <p:cNvSpPr txBox="1"/>
              <p:nvPr/>
            </p:nvSpPr>
            <p:spPr>
              <a:xfrm>
                <a:off x="3962166" y="5659983"/>
                <a:ext cx="1516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lang="en-US" altLang="zh-CN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基于电流制停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B5538D1-90F8-414C-A066-978D9FA7EBF8}"/>
                  </a:ext>
                </a:extLst>
              </p:cNvPr>
              <p:cNvSpPr txBox="1"/>
              <p:nvPr/>
            </p:nvSpPr>
            <p:spPr>
              <a:xfrm>
                <a:off x="6717271" y="5659983"/>
                <a:ext cx="19540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lang="en-US" altLang="zh-CN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基于振动加速度制停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702DF12-0132-4D2F-A6E7-1F68C7519FE3}"/>
                  </a:ext>
                </a:extLst>
              </p:cNvPr>
              <p:cNvSpPr txBox="1"/>
              <p:nvPr/>
            </p:nvSpPr>
            <p:spPr>
              <a:xfrm>
                <a:off x="6807529" y="3527496"/>
                <a:ext cx="14336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lang="en-US" altLang="zh-CN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1200" b="1" dirty="0">
                    <a:solidFill>
                      <a:srgbClr val="0046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发生碰摩故障</a:t>
                </a:r>
              </a:p>
            </p:txBody>
          </p:sp>
          <p:pic>
            <p:nvPicPr>
              <p:cNvPr id="65" name="图片 64" descr="微信截图_20220607104557">
                <a:extLst>
                  <a:ext uri="{FF2B5EF4-FFF2-40B4-BE49-F238E27FC236}">
                    <a16:creationId xmlns:a16="http://schemas.microsoft.com/office/drawing/2014/main" id="{B4DB58FE-0BA6-4FE7-97C6-AA7D4E135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56176" y="2043759"/>
                <a:ext cx="2740655" cy="1453286"/>
              </a:xfrm>
              <a:prstGeom prst="rect">
                <a:avLst/>
              </a:prstGeom>
            </p:spPr>
          </p:pic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0A8A28F-1A4C-428E-A672-1A03AFCAE756}"/>
                </a:ext>
              </a:extLst>
            </p:cNvPr>
            <p:cNvSpPr/>
            <p:nvPr/>
          </p:nvSpPr>
          <p:spPr>
            <a:xfrm>
              <a:off x="3707904" y="1114435"/>
              <a:ext cx="4572000" cy="8744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红色线表示不同信号的初设阈值线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蓝色线代表不同信号的实时数据线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6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88d3dd06480a382d528991d612854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440" y="5093131"/>
            <a:ext cx="4053205" cy="166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灯片编号占位符 3"/>
          <p:cNvSpPr txBox="1"/>
          <p:nvPr/>
        </p:nvSpPr>
        <p:spPr>
          <a:xfrm>
            <a:off x="6732588" y="6553204"/>
            <a:ext cx="2133600" cy="3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68691B96-0279-4C2D-92C0-4174ECCC5AED}" type="slidenum">
              <a:rPr lang="zh-CN" altLang="en-US" sz="1200">
                <a:solidFill>
                  <a:srgbClr val="FFFFFF"/>
                </a:solidFill>
                <a:latin typeface="Broadway" panose="04040905080B02020502" pitchFamily="82" charset="0"/>
                <a:ea typeface="宋体" panose="02010600030101010101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zh-CN" altLang="en-US" sz="1200" dirty="0">
              <a:solidFill>
                <a:srgbClr val="FFFFFF"/>
              </a:solidFill>
              <a:latin typeface="Broadway" panose="04040905080B02020502" pitchFamily="82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62947" y="36148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上位机</a:t>
            </a:r>
          </a:p>
        </p:txBody>
      </p:sp>
      <p:cxnSp>
        <p:nvCxnSpPr>
          <p:cNvPr id="21" name="肘形连接符 13"/>
          <p:cNvCxnSpPr>
            <a:stCxn id="43" idx="3"/>
            <a:endCxn id="32" idx="3"/>
          </p:cNvCxnSpPr>
          <p:nvPr/>
        </p:nvCxnSpPr>
        <p:spPr>
          <a:xfrm flipV="1">
            <a:off x="6918959" y="4020228"/>
            <a:ext cx="312516" cy="1258519"/>
          </a:xfrm>
          <a:prstGeom prst="bentConnector3">
            <a:avLst>
              <a:gd name="adj1" fmla="val 3660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272267" y="1777263"/>
            <a:ext cx="1460255" cy="4536283"/>
            <a:chOff x="7272265" y="1849277"/>
            <a:chExt cx="1460255" cy="4536283"/>
          </a:xfrm>
        </p:grpSpPr>
        <p:sp>
          <p:nvSpPr>
            <p:cNvPr id="27" name="右箭头 7"/>
            <p:cNvSpPr/>
            <p:nvPr/>
          </p:nvSpPr>
          <p:spPr>
            <a:xfrm>
              <a:off x="7272265" y="3954780"/>
              <a:ext cx="477971" cy="2667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Verdana" panose="020B0604030504040204"/>
                <a:ea typeface="等线" panose="02010600030101010101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795956" y="1849277"/>
              <a:ext cx="936564" cy="4536283"/>
              <a:chOff x="7795956" y="1849277"/>
              <a:chExt cx="936564" cy="453628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95956" y="1849277"/>
                <a:ext cx="936564" cy="45362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Verdana" panose="020B060403050404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882155" y="1921296"/>
                <a:ext cx="67839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1100" dirty="0">
                    <a:solidFill>
                      <a:srgbClr val="003366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PHM</a:t>
                </a:r>
                <a:r>
                  <a:rPr lang="zh-CN" altLang="en-US" sz="1100" dirty="0">
                    <a:solidFill>
                      <a:srgbClr val="003366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流程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4582285" y="1787327"/>
            <a:ext cx="2649190" cy="4465798"/>
            <a:chOff x="4582285" y="1859343"/>
            <a:chExt cx="2764448" cy="4465798"/>
          </a:xfrm>
        </p:grpSpPr>
        <p:sp>
          <p:nvSpPr>
            <p:cNvPr id="32" name="矩形 31"/>
            <p:cNvSpPr/>
            <p:nvPr/>
          </p:nvSpPr>
          <p:spPr>
            <a:xfrm>
              <a:off x="5038832" y="1859343"/>
              <a:ext cx="2307901" cy="4465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Verdana" panose="020B0604030504040204"/>
                <a:ea typeface="等线" panose="02010600030101010101" pitchFamily="2" charset="-122"/>
              </a:endParaRPr>
            </a:p>
          </p:txBody>
        </p:sp>
        <p:sp>
          <p:nvSpPr>
            <p:cNvPr id="33" name="右箭头 44"/>
            <p:cNvSpPr/>
            <p:nvPr/>
          </p:nvSpPr>
          <p:spPr>
            <a:xfrm>
              <a:off x="4582285" y="3926840"/>
              <a:ext cx="456547" cy="1968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Verdana" panose="020B0604030504040204"/>
                <a:ea typeface="等线" panose="0201060003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58740" y="1859343"/>
              <a:ext cx="213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设备整体控制流程</a:t>
              </a:r>
            </a:p>
          </p:txBody>
        </p:sp>
        <p:sp>
          <p:nvSpPr>
            <p:cNvPr id="35" name="圆角矩形 46"/>
            <p:cNvSpPr/>
            <p:nvPr/>
          </p:nvSpPr>
          <p:spPr>
            <a:xfrm>
              <a:off x="5711160" y="2354778"/>
              <a:ext cx="1013460" cy="365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系统启动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390559" y="2939658"/>
              <a:ext cx="1665844" cy="3712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转速到达设定值</a:t>
              </a:r>
            </a:p>
          </p:txBody>
        </p:sp>
        <p:cxnSp>
          <p:nvCxnSpPr>
            <p:cNvPr id="37" name="直接箭头连接符 36"/>
            <p:cNvCxnSpPr>
              <a:stCxn id="35" idx="2"/>
              <a:endCxn id="36" idx="0"/>
            </p:cNvCxnSpPr>
            <p:nvPr/>
          </p:nvCxnSpPr>
          <p:spPr>
            <a:xfrm>
              <a:off x="6217890" y="2720538"/>
              <a:ext cx="5591" cy="21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210240" y="3325189"/>
              <a:ext cx="0" cy="212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5486340" y="3566171"/>
              <a:ext cx="1455450" cy="14185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Verdana" panose="020B0604030504040204"/>
                <a:ea typeface="等线" panose="02010600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581650" y="3924005"/>
              <a:ext cx="1247989" cy="276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转速信号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581650" y="4262095"/>
              <a:ext cx="1247989" cy="276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电流信号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5588157" y="4608201"/>
              <a:ext cx="1247989" cy="276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振动信号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390559" y="5165147"/>
              <a:ext cx="1630061" cy="3712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上位机发送数据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499100" y="3594100"/>
              <a:ext cx="1504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信号采集与检测</a:t>
              </a:r>
            </a:p>
          </p:txBody>
        </p:sp>
        <p:cxnSp>
          <p:nvCxnSpPr>
            <p:cNvPr id="45" name="直接箭头连接符 44"/>
            <p:cNvCxnSpPr>
              <a:endCxn id="43" idx="0"/>
            </p:cNvCxnSpPr>
            <p:nvPr/>
          </p:nvCxnSpPr>
          <p:spPr>
            <a:xfrm>
              <a:off x="6199234" y="4984750"/>
              <a:ext cx="6356" cy="180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58"/>
            <p:cNvSpPr/>
            <p:nvPr/>
          </p:nvSpPr>
          <p:spPr>
            <a:xfrm>
              <a:off x="5453184" y="5764731"/>
              <a:ext cx="1504920" cy="48262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发生严重碰摩系统制停保护</a:t>
              </a:r>
            </a:p>
          </p:txBody>
        </p:sp>
        <p:cxnSp>
          <p:nvCxnSpPr>
            <p:cNvPr id="47" name="直接箭头连接符 46"/>
            <p:cNvCxnSpPr/>
            <p:nvPr/>
          </p:nvCxnSpPr>
          <p:spPr>
            <a:xfrm>
              <a:off x="6199234" y="5555594"/>
              <a:ext cx="6410" cy="180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483579" y="767062"/>
            <a:ext cx="8165123" cy="787523"/>
          </a:xfrm>
          <a:prstGeom prst="rect">
            <a:avLst/>
          </a:prstGeom>
          <a:ln w="28575">
            <a:solidFill>
              <a:srgbClr val="0000FF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小型双转子故障实验台可以模拟转子碰摩故障下的振动信号、转速和电流等信号的波动情况，配合上位机可以实现转子碰摩故障的故障报警、故障诊断等</a:t>
            </a:r>
            <a:r>
              <a:rPr lang="en-US" altLang="zh-CN" sz="16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600" b="1" kern="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环节的教学演示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1772818"/>
            <a:ext cx="4080932" cy="130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1" name="组合 60"/>
          <p:cNvGrpSpPr/>
          <p:nvPr/>
        </p:nvGrpSpPr>
        <p:grpSpPr>
          <a:xfrm>
            <a:off x="7714076" y="2317546"/>
            <a:ext cx="1031051" cy="718810"/>
            <a:chOff x="7714074" y="2389562"/>
            <a:chExt cx="1031051" cy="718810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2389562"/>
              <a:ext cx="457200" cy="457200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7714074" y="2846762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1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早期故障报警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855394" y="3300257"/>
            <a:ext cx="748923" cy="689626"/>
            <a:chOff x="7855392" y="3372273"/>
            <a:chExt cx="748923" cy="689626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3372273"/>
              <a:ext cx="457200" cy="457200"/>
            </a:xfrm>
            <a:prstGeom prst="rect">
              <a:avLst/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7855392" y="380028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1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故障诊断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44058" y="4200894"/>
            <a:ext cx="748923" cy="741769"/>
            <a:chOff x="7844056" y="4272908"/>
            <a:chExt cx="748923" cy="741769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4272908"/>
              <a:ext cx="457200" cy="457200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7844056" y="4753067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1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故障评估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855394" y="5157286"/>
            <a:ext cx="748923" cy="683490"/>
            <a:chOff x="7855392" y="5229302"/>
            <a:chExt cx="748923" cy="683490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5229302"/>
              <a:ext cx="457200" cy="457200"/>
            </a:xfrm>
            <a:prstGeom prst="rect">
              <a:avLst/>
            </a:prstGeom>
          </p:spPr>
        </p:pic>
        <p:sp>
          <p:nvSpPr>
            <p:cNvPr id="72" name="文本框 71"/>
            <p:cNvSpPr txBox="1"/>
            <p:nvPr/>
          </p:nvSpPr>
          <p:spPr>
            <a:xfrm>
              <a:off x="7855392" y="5651182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100" dirty="0">
                  <a:solidFill>
                    <a:srgbClr val="0033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寿命预测</a:t>
              </a:r>
            </a:p>
          </p:txBody>
        </p:sp>
      </p:grpSp>
      <p:cxnSp>
        <p:nvCxnSpPr>
          <p:cNvPr id="73" name="直接箭头连接符 72"/>
          <p:cNvCxnSpPr>
            <a:stCxn id="63" idx="2"/>
            <a:endCxn id="65" idx="0"/>
          </p:cNvCxnSpPr>
          <p:nvPr/>
        </p:nvCxnSpPr>
        <p:spPr>
          <a:xfrm>
            <a:off x="8229600" y="3036358"/>
            <a:ext cx="0" cy="263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8229600" y="3936993"/>
            <a:ext cx="0" cy="263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8204200" y="4942663"/>
            <a:ext cx="0" cy="263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316417" y="6400802"/>
            <a:ext cx="1035050" cy="365125"/>
          </a:xfrm>
        </p:spPr>
        <p:txBody>
          <a:bodyPr/>
          <a:lstStyle/>
          <a:p>
            <a:pPr>
              <a:defRPr/>
            </a:pPr>
            <a:fld id="{DF8778AC-01E1-4FC6-A04A-E99032865BE3}" type="slidenum">
              <a:rPr kumimoji="1" lang="zh-CN" altLang="en-US" sz="2000" b="1">
                <a:ea typeface="等线" panose="02010600030101010101" pitchFamily="2" charset="-122"/>
              </a:rPr>
              <a:pPr>
                <a:defRPr/>
              </a:pPr>
              <a:t>9</a:t>
            </a:fld>
            <a:endParaRPr kumimoji="1" lang="zh-CN" altLang="en-US" sz="2000" b="1" dirty="0">
              <a:ea typeface="等线" panose="02010600030101010101" pitchFamily="2" charset="-122"/>
            </a:endParaRPr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4162C8D8-373C-4E0E-961B-7217064ED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52" y="134102"/>
            <a:ext cx="896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小型双转子验证平台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状态识别</a:t>
            </a:r>
          </a:p>
        </p:txBody>
      </p:sp>
      <p:pic>
        <p:nvPicPr>
          <p:cNvPr id="14" name="装配体">
            <a:hlinkClick r:id="" action="ppaction://media"/>
            <a:extLst>
              <a:ext uri="{FF2B5EF4-FFF2-40B4-BE49-F238E27FC236}">
                <a16:creationId xmlns:a16="http://schemas.microsoft.com/office/drawing/2014/main" id="{EA622EDC-A7E2-45F2-9C19-C5B2F33AAD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7183" y="3168308"/>
            <a:ext cx="4099381" cy="1882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1493</Words>
  <Application>Microsoft Office PowerPoint</Application>
  <PresentationFormat>全屏显示(4:3)</PresentationFormat>
  <Paragraphs>187</Paragraphs>
  <Slides>12</Slides>
  <Notes>12</Notes>
  <HiddenSlides>0</HiddenSlides>
  <MMClips>15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等线</vt:lpstr>
      <vt:lpstr>等线 Light</vt:lpstr>
      <vt:lpstr>楷体</vt:lpstr>
      <vt:lpstr>思源黑体 CN Bold</vt:lpstr>
      <vt:lpstr>宋体</vt:lpstr>
      <vt:lpstr>微软雅黑</vt:lpstr>
      <vt:lpstr>Arial</vt:lpstr>
      <vt:lpstr>Broadway</vt:lpstr>
      <vt:lpstr>Calibri</vt:lpstr>
      <vt:lpstr>Calibri Light</vt:lpstr>
      <vt:lpstr>Times New Roman</vt:lpstr>
      <vt:lpstr>Verdana</vt:lpstr>
      <vt:lpstr>Wingdings</vt:lpstr>
      <vt:lpstr>Office 主题​​</vt:lpstr>
      <vt:lpstr>1_Office 主题​​</vt:lpstr>
      <vt:lpstr>Microsoft Visio 2003-2010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Yongbo Li-IMLAB</dc:creator>
  <cp:lastModifiedBy>乔 彬</cp:lastModifiedBy>
  <cp:revision>6</cp:revision>
  <dcterms:created xsi:type="dcterms:W3CDTF">2022-11-30T10:33:01Z</dcterms:created>
  <dcterms:modified xsi:type="dcterms:W3CDTF">2022-12-02T05:41:12Z</dcterms:modified>
</cp:coreProperties>
</file>